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652" r:id="rId5"/>
    <p:sldMasterId id="2147483657" r:id="rId6"/>
    <p:sldMasterId id="2147483662" r:id="rId7"/>
  </p:sldMasterIdLst>
  <p:notesMasterIdLst>
    <p:notesMasterId r:id="rId66"/>
  </p:notesMasterIdLst>
  <p:sldIdLst>
    <p:sldId id="256" r:id="rId8"/>
    <p:sldId id="279" r:id="rId9"/>
    <p:sldId id="325" r:id="rId10"/>
    <p:sldId id="326" r:id="rId11"/>
    <p:sldId id="367" r:id="rId12"/>
    <p:sldId id="368" r:id="rId13"/>
    <p:sldId id="416" r:id="rId14"/>
    <p:sldId id="418" r:id="rId15"/>
    <p:sldId id="419" r:id="rId16"/>
    <p:sldId id="369" r:id="rId17"/>
    <p:sldId id="370" r:id="rId18"/>
    <p:sldId id="371" r:id="rId19"/>
    <p:sldId id="372" r:id="rId20"/>
    <p:sldId id="373" r:id="rId21"/>
    <p:sldId id="374" r:id="rId22"/>
    <p:sldId id="375" r:id="rId23"/>
    <p:sldId id="376" r:id="rId24"/>
    <p:sldId id="377" r:id="rId25"/>
    <p:sldId id="378" r:id="rId26"/>
    <p:sldId id="379" r:id="rId27"/>
    <p:sldId id="380" r:id="rId28"/>
    <p:sldId id="381" r:id="rId29"/>
    <p:sldId id="382" r:id="rId30"/>
    <p:sldId id="383" r:id="rId31"/>
    <p:sldId id="384" r:id="rId32"/>
    <p:sldId id="385" r:id="rId33"/>
    <p:sldId id="386" r:id="rId34"/>
    <p:sldId id="387" r:id="rId35"/>
    <p:sldId id="388" r:id="rId36"/>
    <p:sldId id="398" r:id="rId37"/>
    <p:sldId id="273" r:id="rId38"/>
    <p:sldId id="390" r:id="rId39"/>
    <p:sldId id="391" r:id="rId40"/>
    <p:sldId id="392" r:id="rId41"/>
    <p:sldId id="393" r:id="rId42"/>
    <p:sldId id="394" r:id="rId43"/>
    <p:sldId id="395" r:id="rId44"/>
    <p:sldId id="396" r:id="rId45"/>
    <p:sldId id="397" r:id="rId46"/>
    <p:sldId id="364" r:id="rId47"/>
    <p:sldId id="402" r:id="rId48"/>
    <p:sldId id="400" r:id="rId49"/>
    <p:sldId id="401" r:id="rId50"/>
    <p:sldId id="403" r:id="rId51"/>
    <p:sldId id="366" r:id="rId52"/>
    <p:sldId id="389" r:id="rId53"/>
    <p:sldId id="404" r:id="rId54"/>
    <p:sldId id="405" r:id="rId55"/>
    <p:sldId id="406" r:id="rId56"/>
    <p:sldId id="407" r:id="rId57"/>
    <p:sldId id="408" r:id="rId58"/>
    <p:sldId id="409" r:id="rId59"/>
    <p:sldId id="410" r:id="rId60"/>
    <p:sldId id="365" r:id="rId61"/>
    <p:sldId id="411" r:id="rId62"/>
    <p:sldId id="412" r:id="rId63"/>
    <p:sldId id="413" r:id="rId64"/>
    <p:sldId id="414" r:id="rId6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A112"/>
    <a:srgbClr val="F37222"/>
    <a:srgbClr val="ED3727"/>
    <a:srgbClr val="FBB017"/>
    <a:srgbClr val="FAAC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26" y="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94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slide" Target="slides/slide56.xml"/><Relationship Id="rId68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61" Type="http://schemas.openxmlformats.org/officeDocument/2006/relationships/slide" Target="slides/slide54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theme" Target="theme/theme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presProps" Target="pres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F95BB-E5DD-4AC9-9B83-B64DBD8A1F80}" type="datetimeFigureOut">
              <a:rPr lang="ko-KR" altLang="en-US" smtClean="0"/>
              <a:t>2019-01-08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064A7C-CE27-4D56-BD96-69404D2666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795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00-light-blue-divider.png">
            <a:extLst>
              <a:ext uri="{FF2B5EF4-FFF2-40B4-BE49-F238E27FC236}">
                <a16:creationId xmlns:a16="http://schemas.microsoft.com/office/drawing/2014/main" id="{D3ADADBD-1167-4007-9DD6-7A876C249F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7" descr="00-rhipe-tab-logo.png">
            <a:extLst>
              <a:ext uri="{FF2B5EF4-FFF2-40B4-BE49-F238E27FC236}">
                <a16:creationId xmlns:a16="http://schemas.microsoft.com/office/drawing/2014/main" id="{091389B3-2845-44F0-B88C-5757AE1942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6936"/>
            <a:ext cx="2743200" cy="1168349"/>
          </a:xfrm>
          <a:prstGeom prst="rect">
            <a:avLst/>
          </a:prstGeom>
        </p:spPr>
      </p:pic>
      <p:sp>
        <p:nvSpPr>
          <p:cNvPr id="9" name="제목 8">
            <a:extLst>
              <a:ext uri="{FF2B5EF4-FFF2-40B4-BE49-F238E27FC236}">
                <a16:creationId xmlns:a16="http://schemas.microsoft.com/office/drawing/2014/main" id="{654F22D6-FABA-4CAC-950B-401348A7E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9078" y="2566504"/>
            <a:ext cx="8817454" cy="117878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F7D5791-7E4D-48F2-9C4A-F7624967BF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69078" y="3895045"/>
            <a:ext cx="8817454" cy="63613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115124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-VMw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anks에 대한 이미지 검색결과">
            <a:extLst>
              <a:ext uri="{FF2B5EF4-FFF2-40B4-BE49-F238E27FC236}">
                <a16:creationId xmlns:a16="http://schemas.microsoft.com/office/drawing/2014/main" id="{3FA586AF-01AD-495F-AD9C-69260A432A5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983" y="3464978"/>
            <a:ext cx="5307937" cy="291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8DD1BF-B0C1-436F-A6B6-04A77CC411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445" y="2307442"/>
            <a:ext cx="2360672" cy="1270501"/>
          </a:xfrm>
          <a:prstGeom prst="rect">
            <a:avLst/>
          </a:prstGeom>
        </p:spPr>
      </p:pic>
      <p:pic>
        <p:nvPicPr>
          <p:cNvPr id="2050" name="Picture 2" descr="vmware에 대한 이미지 검색결과">
            <a:extLst>
              <a:ext uri="{FF2B5EF4-FFF2-40B4-BE49-F238E27FC236}">
                <a16:creationId xmlns:a16="http://schemas.microsoft.com/office/drawing/2014/main" id="{E89EA57B-45C6-40A8-B469-C2D8E832CB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145" y="2137918"/>
            <a:ext cx="2178037" cy="144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044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-Microso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anks에 대한 이미지 검색결과">
            <a:extLst>
              <a:ext uri="{FF2B5EF4-FFF2-40B4-BE49-F238E27FC236}">
                <a16:creationId xmlns:a16="http://schemas.microsoft.com/office/drawing/2014/main" id="{3FA586AF-01AD-495F-AD9C-69260A432A5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983" y="3464978"/>
            <a:ext cx="5307937" cy="291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8DD1BF-B0C1-436F-A6B6-04A77CC411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670" y="2307442"/>
            <a:ext cx="2360672" cy="1270501"/>
          </a:xfrm>
          <a:prstGeom prst="rect">
            <a:avLst/>
          </a:prstGeom>
        </p:spPr>
      </p:pic>
      <p:pic>
        <p:nvPicPr>
          <p:cNvPr id="3074" name="Picture 2" descr="microsoft에 대한 이미지 검색결과">
            <a:extLst>
              <a:ext uri="{FF2B5EF4-FFF2-40B4-BE49-F238E27FC236}">
                <a16:creationId xmlns:a16="http://schemas.microsoft.com/office/drawing/2014/main" id="{0C8A6338-787E-4245-AA72-307BE22A68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323" y="2028825"/>
            <a:ext cx="3543844" cy="177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4204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-Ve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anks에 대한 이미지 검색결과">
            <a:extLst>
              <a:ext uri="{FF2B5EF4-FFF2-40B4-BE49-F238E27FC236}">
                <a16:creationId xmlns:a16="http://schemas.microsoft.com/office/drawing/2014/main" id="{3FA586AF-01AD-495F-AD9C-69260A432A5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983" y="3464978"/>
            <a:ext cx="5307937" cy="291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8DD1BF-B0C1-436F-A6B6-04A77CC411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464" y="2307442"/>
            <a:ext cx="2360672" cy="12705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7FEF810-C6FC-4363-9C32-68C899E4F9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38" y="2606733"/>
            <a:ext cx="4033201" cy="70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347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0-divid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00-rhipe-tab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6936"/>
            <a:ext cx="2743200" cy="1168349"/>
          </a:xfrm>
          <a:prstGeom prst="rect">
            <a:avLst/>
          </a:prstGeom>
        </p:spPr>
      </p:pic>
      <p:pic>
        <p:nvPicPr>
          <p:cNvPr id="7" name="Picture 6" descr="00-rhipe-tab-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6936"/>
            <a:ext cx="2743200" cy="1168349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EB6F4194-439C-4BDC-825E-1657E5061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465" y="2536113"/>
            <a:ext cx="8602135" cy="1206155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08576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139574-1B29-4F28-B85A-754C38733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7BA9155-41F6-40C9-9F41-FBF03D0B0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31F5D0-3BAA-4BEB-A2CE-9429B9E29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0C8AEC-C937-4406-AD76-69CECCCCE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315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94E481-95ED-4CDE-911C-7989BB64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4C3B8D-19D7-47AC-9C14-1ED34A210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CAA951-972C-4845-9AFF-197FBC1A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FA292-5FD1-40E3-B520-9B416A7E3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4186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1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00-rhipe-tab-logo.png">
            <a:extLst>
              <a:ext uri="{FF2B5EF4-FFF2-40B4-BE49-F238E27FC236}">
                <a16:creationId xmlns:a16="http://schemas.microsoft.com/office/drawing/2014/main" id="{091389B3-2845-44F0-B88C-5757AE1942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6936"/>
            <a:ext cx="2743200" cy="1168349"/>
          </a:xfrm>
          <a:prstGeom prst="rect">
            <a:avLst/>
          </a:prstGeom>
        </p:spPr>
      </p:pic>
      <p:sp>
        <p:nvSpPr>
          <p:cNvPr id="9" name="제목 8">
            <a:extLst>
              <a:ext uri="{FF2B5EF4-FFF2-40B4-BE49-F238E27FC236}">
                <a16:creationId xmlns:a16="http://schemas.microsoft.com/office/drawing/2014/main" id="{654F22D6-FABA-4CAC-950B-401348A7E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9078" y="2566504"/>
            <a:ext cx="8817454" cy="117878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F7D5791-7E4D-48F2-9C4A-F7624967BF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69078" y="3895045"/>
            <a:ext cx="8817454" cy="63613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B821B7DA-1456-45CC-8CC1-EBC8FA591C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28" b="46947"/>
          <a:stretch/>
        </p:blipFill>
        <p:spPr>
          <a:xfrm>
            <a:off x="3779909" y="4297776"/>
            <a:ext cx="8395158" cy="254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60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D7A3208-A07D-4F9F-905F-6F7DFA8BD70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A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00-rhipe-tab-logo.png">
            <a:extLst>
              <a:ext uri="{FF2B5EF4-FFF2-40B4-BE49-F238E27FC236}">
                <a16:creationId xmlns:a16="http://schemas.microsoft.com/office/drawing/2014/main" id="{091389B3-2845-44F0-B88C-5757AE1942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6936"/>
            <a:ext cx="2743200" cy="1168349"/>
          </a:xfrm>
          <a:prstGeom prst="rect">
            <a:avLst/>
          </a:prstGeom>
        </p:spPr>
      </p:pic>
      <p:sp>
        <p:nvSpPr>
          <p:cNvPr id="9" name="제목 8">
            <a:extLst>
              <a:ext uri="{FF2B5EF4-FFF2-40B4-BE49-F238E27FC236}">
                <a16:creationId xmlns:a16="http://schemas.microsoft.com/office/drawing/2014/main" id="{654F22D6-FABA-4CAC-950B-401348A7E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9078" y="2566504"/>
            <a:ext cx="8817454" cy="117878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F7D5791-7E4D-48F2-9C4A-F7624967BF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69078" y="3895045"/>
            <a:ext cx="8817454" cy="63613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B821B7DA-1456-45CC-8CC1-EBC8FA591C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28" b="46947"/>
          <a:stretch/>
        </p:blipFill>
        <p:spPr>
          <a:xfrm>
            <a:off x="3779909" y="4297776"/>
            <a:ext cx="8395158" cy="254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306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139574-1B29-4F28-B85A-754C38733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7BA9155-41F6-40C9-9F41-FBF03D0B0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31F5D0-3BAA-4BEB-A2CE-9429B9E29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0C8AEC-C937-4406-AD76-69CECCCCE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1006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94E481-95ED-4CDE-911C-7989BB64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4C3B8D-19D7-47AC-9C14-1ED34A210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CAA951-972C-4845-9AFF-197FBC1A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FA292-5FD1-40E3-B520-9B416A7E3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83135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1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6706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 descr="00-footer.png">
            <a:extLst>
              <a:ext uri="{FF2B5EF4-FFF2-40B4-BE49-F238E27FC236}">
                <a16:creationId xmlns:a16="http://schemas.microsoft.com/office/drawing/2014/main" id="{4EAB8CD9-435E-49FA-BAC2-249DE7637A5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5488BB1-1092-417C-AE46-695D0C5A9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126" y="191292"/>
            <a:ext cx="10065974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140499-F070-4513-9329-1BB18D68E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977107"/>
            <a:ext cx="11514136" cy="5320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E53D28-2251-4206-B4FE-FF91001AFB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19174" y="6305551"/>
            <a:ext cx="108299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000C84-561C-4D90-8219-B5FF504D0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575" y="6297613"/>
            <a:ext cx="78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en-US" altLang="ko-KR" dirty="0"/>
              <a:t>-</a:t>
            </a:r>
            <a:fld id="{661F87C6-B0F8-48A5-877F-2BAA6FD09A32}" type="slidenum">
              <a:rPr lang="ko-KR" altLang="en-US" smtClean="0"/>
              <a:pPr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8" name="Picture 3" descr="00-rhipe-tab-logo.png">
            <a:extLst>
              <a:ext uri="{FF2B5EF4-FFF2-40B4-BE49-F238E27FC236}">
                <a16:creationId xmlns:a16="http://schemas.microsoft.com/office/drawing/2014/main" id="{F44F70B0-3BAB-487B-9384-C1DC4BC4A45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913"/>
            <a:ext cx="1690508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226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9" r:id="rId2"/>
    <p:sldLayoutId id="2147483649" r:id="rId3"/>
    <p:sldLayoutId id="2147483650" r:id="rId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9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2160">
          <p15:clr>
            <a:srgbClr val="F26B43"/>
          </p15:clr>
        </p15:guide>
        <p15:guide id="4" orient="horz" pos="572">
          <p15:clr>
            <a:srgbClr val="F26B43"/>
          </p15:clr>
        </p15:guide>
        <p15:guide id="5" orient="horz" pos="4201">
          <p15:clr>
            <a:srgbClr val="F26B43"/>
          </p15:clr>
        </p15:guide>
        <p15:guide id="6" pos="98">
          <p15:clr>
            <a:srgbClr val="F26B43"/>
          </p15:clr>
        </p15:guide>
        <p15:guide id="7" pos="7582">
          <p15:clr>
            <a:srgbClr val="F26B43"/>
          </p15:clr>
        </p15:guide>
        <p15:guide id="8" orient="horz" pos="3974">
          <p15:clr>
            <a:srgbClr val="F26B43"/>
          </p15:clr>
        </p15:guide>
        <p15:guide id="9" pos="211">
          <p15:clr>
            <a:srgbClr val="F26B43"/>
          </p15:clr>
        </p15:guide>
        <p15:guide id="10" pos="746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5488BB1-1092-417C-AE46-695D0C5A9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126" y="191292"/>
            <a:ext cx="10065974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140499-F070-4513-9329-1BB18D68E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977107"/>
            <a:ext cx="11514136" cy="5320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E53D28-2251-4206-B4FE-FF91001AFB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19174" y="6305551"/>
            <a:ext cx="108299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000C84-561C-4D90-8219-B5FF504D0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575" y="6297613"/>
            <a:ext cx="78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en-US" altLang="ko-KR" dirty="0"/>
              <a:t>-</a:t>
            </a:r>
            <a:fld id="{661F87C6-B0F8-48A5-877F-2BAA6FD09A32}" type="slidenum">
              <a:rPr lang="ko-KR" altLang="en-US" smtClean="0"/>
              <a:pPr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8" name="Picture 3" descr="00-rhipe-tab-logo.png">
            <a:extLst>
              <a:ext uri="{FF2B5EF4-FFF2-40B4-BE49-F238E27FC236}">
                <a16:creationId xmlns:a16="http://schemas.microsoft.com/office/drawing/2014/main" id="{F44F70B0-3BAB-487B-9384-C1DC4BC4A45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913"/>
            <a:ext cx="1690508" cy="7200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8B7FC79-1421-4BF8-9135-4D77EDA9C46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0" y="5431536"/>
            <a:ext cx="2032000" cy="142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96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6" r:id="rId2"/>
    <p:sldLayoutId id="2147483654" r:id="rId3"/>
    <p:sldLayoutId id="2147483655" r:id="rId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9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2160">
          <p15:clr>
            <a:srgbClr val="F26B43"/>
          </p15:clr>
        </p15:guide>
        <p15:guide id="4" orient="horz" pos="572">
          <p15:clr>
            <a:srgbClr val="F26B43"/>
          </p15:clr>
        </p15:guide>
        <p15:guide id="5" orient="horz" pos="4201">
          <p15:clr>
            <a:srgbClr val="F26B43"/>
          </p15:clr>
        </p15:guide>
        <p15:guide id="6" pos="98">
          <p15:clr>
            <a:srgbClr val="F26B43"/>
          </p15:clr>
        </p15:guide>
        <p15:guide id="7" pos="7582">
          <p15:clr>
            <a:srgbClr val="F26B43"/>
          </p15:clr>
        </p15:guide>
        <p15:guide id="8" orient="horz" pos="3974">
          <p15:clr>
            <a:srgbClr val="F26B43"/>
          </p15:clr>
        </p15:guide>
        <p15:guide id="9" pos="211">
          <p15:clr>
            <a:srgbClr val="F26B43"/>
          </p15:clr>
        </p15:guide>
        <p15:guide id="10" pos="746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>
            <a:extLst>
              <a:ext uri="{FF2B5EF4-FFF2-40B4-BE49-F238E27FC236}">
                <a16:creationId xmlns:a16="http://schemas.microsoft.com/office/drawing/2014/main" id="{52601DD1-A372-4EB6-AF5A-D708957311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62" y="0"/>
            <a:ext cx="12187238" cy="686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36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254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6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helpcenter.veeam.com/docs/backup/cloud/system_requirements.html?ver=95" TargetMode="Externa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9E244-DD8A-4DCF-BA25-9F320244E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9977" y="2197917"/>
            <a:ext cx="7977931" cy="1924874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Veeam Cloud Connect </a:t>
            </a:r>
            <a:r>
              <a:rPr lang="ko-KR" altLang="en-US" b="1" dirty="0">
                <a:solidFill>
                  <a:schemeClr val="bg1"/>
                </a:solidFill>
              </a:rPr>
              <a:t>매뉴얼</a:t>
            </a:r>
          </a:p>
        </p:txBody>
      </p:sp>
      <p:sp>
        <p:nvSpPr>
          <p:cNvPr id="4" name="텍스트 개체 틀 1">
            <a:extLst>
              <a:ext uri="{FF2B5EF4-FFF2-40B4-BE49-F238E27FC236}">
                <a16:creationId xmlns:a16="http://schemas.microsoft.com/office/drawing/2014/main" id="{243AF2DC-538B-452F-B87F-C6FE1EE1FA9A}"/>
              </a:ext>
            </a:extLst>
          </p:cNvPr>
          <p:cNvSpPr txBox="1">
            <a:spLocks/>
          </p:cNvSpPr>
          <p:nvPr/>
        </p:nvSpPr>
        <p:spPr>
          <a:xfrm>
            <a:off x="7516535" y="4747407"/>
            <a:ext cx="2914923" cy="542183"/>
          </a:xfrm>
          <a:prstGeom prst="rect">
            <a:avLst/>
          </a:prstGeom>
        </p:spPr>
        <p:txBody>
          <a:bodyPr anchor="ctr"/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rhipe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Korea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김혜은 과장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699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Cloud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Gateway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31" name="Title 17">
            <a:extLst>
              <a:ext uri="{FF2B5EF4-FFF2-40B4-BE49-F238E27FC236}">
                <a16:creationId xmlns:a16="http://schemas.microsoft.com/office/drawing/2014/main" id="{D226BD01-7D36-4397-820A-9B2F5D62B0C9}"/>
              </a:ext>
            </a:extLst>
          </p:cNvPr>
          <p:cNvSpPr txBox="1">
            <a:spLocks/>
          </p:cNvSpPr>
          <p:nvPr/>
        </p:nvSpPr>
        <p:spPr>
          <a:xfrm>
            <a:off x="6658616" y="1195783"/>
            <a:ext cx="4481906" cy="1102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l" defTabSz="609570">
              <a:spcBef>
                <a:spcPts val="1200"/>
              </a:spcBef>
              <a:buClr>
                <a:srgbClr val="54B948"/>
              </a:buClr>
              <a:buSzPct val="150000"/>
            </a:pP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CLOUD CONNECT 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메뉴</a:t>
            </a: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&gt; Cloud Gateways 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spc="-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 defTabSz="609570">
              <a:spcBef>
                <a:spcPts val="1200"/>
              </a:spcBef>
              <a:buClr>
                <a:srgbClr val="54B948"/>
              </a:buClr>
              <a:buSzPct val="150000"/>
            </a:pP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빈공간에서 마우스 </a:t>
            </a:r>
            <a:r>
              <a:rPr lang="ko-KR" altLang="en-US" sz="1400" spc="-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우클릭</a:t>
            </a:r>
            <a:endParaRPr lang="en-US" altLang="ko-KR" sz="1400" spc="-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 defTabSz="609570">
              <a:spcBef>
                <a:spcPts val="1200"/>
              </a:spcBef>
              <a:buClr>
                <a:srgbClr val="54B948"/>
              </a:buClr>
              <a:buSzPct val="150000"/>
            </a:pP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Add cloud gateway…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spc="-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3090EDB-90ED-4214-AD93-1A1F3FE8A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127" y="1195784"/>
            <a:ext cx="4312874" cy="510182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62066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Cloud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Gateway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31" name="Title 17">
            <a:extLst>
              <a:ext uri="{FF2B5EF4-FFF2-40B4-BE49-F238E27FC236}">
                <a16:creationId xmlns:a16="http://schemas.microsoft.com/office/drawing/2014/main" id="{D226BD01-7D36-4397-820A-9B2F5D62B0C9}"/>
              </a:ext>
            </a:extLst>
          </p:cNvPr>
          <p:cNvSpPr txBox="1">
            <a:spLocks/>
          </p:cNvSpPr>
          <p:nvPr/>
        </p:nvSpPr>
        <p:spPr>
          <a:xfrm>
            <a:off x="665195" y="5074336"/>
            <a:ext cx="1633388" cy="36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l" defTabSz="609570">
              <a:spcBef>
                <a:spcPts val="1200"/>
              </a:spcBef>
              <a:buClr>
                <a:srgbClr val="54B948"/>
              </a:buClr>
              <a:buSzPct val="150000"/>
            </a:pPr>
            <a:r>
              <a:rPr lang="en-US" altLang="ko-KR" sz="1400" spc="-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- Next 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클릭</a:t>
            </a:r>
            <a:endParaRPr lang="en-US" altLang="ko-KR" sz="1400" spc="-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DA2C54-FA3A-41A7-BB35-BDBDF6968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5" y="1159671"/>
            <a:ext cx="5335571" cy="3786763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B9E7719-5FA1-41AB-8BB7-A4AE4B87D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52" y="1159672"/>
            <a:ext cx="5335569" cy="3786762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4130CF-5523-4E9F-B52C-561A79EB74AE}"/>
              </a:ext>
            </a:extLst>
          </p:cNvPr>
          <p:cNvSpPr txBox="1"/>
          <p:nvPr/>
        </p:nvSpPr>
        <p:spPr>
          <a:xfrm>
            <a:off x="6235752" y="5070129"/>
            <a:ext cx="50305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Networking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선택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(NAT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혹은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DNS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사용시 두번째 옵션 선택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</a:t>
            </a:r>
            <a:b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</a:b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DNS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입력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(DNS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 없을 시에는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IP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주소 입력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Next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33743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Cloud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Gateway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31" name="Title 17">
            <a:extLst>
              <a:ext uri="{FF2B5EF4-FFF2-40B4-BE49-F238E27FC236}">
                <a16:creationId xmlns:a16="http://schemas.microsoft.com/office/drawing/2014/main" id="{D226BD01-7D36-4397-820A-9B2F5D62B0C9}"/>
              </a:ext>
            </a:extLst>
          </p:cNvPr>
          <p:cNvSpPr txBox="1">
            <a:spLocks/>
          </p:cNvSpPr>
          <p:nvPr/>
        </p:nvSpPr>
        <p:spPr>
          <a:xfrm>
            <a:off x="665195" y="5074336"/>
            <a:ext cx="1633388" cy="36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l" defTabSz="609570">
              <a:spcBef>
                <a:spcPts val="1200"/>
              </a:spcBef>
              <a:buClr>
                <a:srgbClr val="54B948"/>
              </a:buClr>
              <a:buSzPct val="150000"/>
            </a:pP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-  Apply 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클릭</a:t>
            </a:r>
            <a:endParaRPr lang="en-US" altLang="ko-KR" sz="1400" spc="-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130CF-5523-4E9F-B52C-561A79EB74AE}"/>
              </a:ext>
            </a:extLst>
          </p:cNvPr>
          <p:cNvSpPr txBox="1"/>
          <p:nvPr/>
        </p:nvSpPr>
        <p:spPr>
          <a:xfrm>
            <a:off x="6235752" y="5070129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Next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36E6231-9830-4A99-9EA9-E3C09BA5B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4" y="1159670"/>
            <a:ext cx="5311393" cy="3786761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E17B1A7-0024-47E5-AE62-5F86CEB44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52" y="1159670"/>
            <a:ext cx="5335569" cy="378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70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Cloud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Gateway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31" name="Title 17">
            <a:extLst>
              <a:ext uri="{FF2B5EF4-FFF2-40B4-BE49-F238E27FC236}">
                <a16:creationId xmlns:a16="http://schemas.microsoft.com/office/drawing/2014/main" id="{D226BD01-7D36-4397-820A-9B2F5D62B0C9}"/>
              </a:ext>
            </a:extLst>
          </p:cNvPr>
          <p:cNvSpPr txBox="1">
            <a:spLocks/>
          </p:cNvSpPr>
          <p:nvPr/>
        </p:nvSpPr>
        <p:spPr>
          <a:xfrm>
            <a:off x="665195" y="5074336"/>
            <a:ext cx="1633388" cy="36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l" defTabSz="609570">
              <a:spcBef>
                <a:spcPts val="1200"/>
              </a:spcBef>
              <a:buClr>
                <a:srgbClr val="54B948"/>
              </a:buClr>
              <a:buSzPct val="150000"/>
            </a:pP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-  Finish 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클릭</a:t>
            </a:r>
            <a:endParaRPr lang="en-US" altLang="ko-KR" sz="1400" spc="-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130CF-5523-4E9F-B52C-561A79EB74AE}"/>
              </a:ext>
            </a:extLst>
          </p:cNvPr>
          <p:cNvSpPr txBox="1"/>
          <p:nvPr/>
        </p:nvSpPr>
        <p:spPr>
          <a:xfrm>
            <a:off x="6235752" y="5070129"/>
            <a:ext cx="239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Cloud Gateway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생성 확인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CFE0E7F-FED3-4DA3-908E-DFA972A4C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4" y="1159670"/>
            <a:ext cx="5316979" cy="378676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8553FB2-CA6A-4381-8E15-96A0D68A3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52" y="1159669"/>
            <a:ext cx="5335569" cy="378676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36237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Cloud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Repository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14</a:t>
            </a:fld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5CCBC7C-F953-445A-90F8-E143736A3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126" y="1195783"/>
            <a:ext cx="4312874" cy="510182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4" name="Title 17">
            <a:extLst>
              <a:ext uri="{FF2B5EF4-FFF2-40B4-BE49-F238E27FC236}">
                <a16:creationId xmlns:a16="http://schemas.microsoft.com/office/drawing/2014/main" id="{AE9713B0-84E1-42C1-9610-4639AD9358D1}"/>
              </a:ext>
            </a:extLst>
          </p:cNvPr>
          <p:cNvSpPr txBox="1">
            <a:spLocks/>
          </p:cNvSpPr>
          <p:nvPr/>
        </p:nvSpPr>
        <p:spPr>
          <a:xfrm>
            <a:off x="6658616" y="1195783"/>
            <a:ext cx="4859468" cy="1102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l" defTabSz="609570">
              <a:spcBef>
                <a:spcPts val="1200"/>
              </a:spcBef>
              <a:buClr>
                <a:srgbClr val="54B948"/>
              </a:buClr>
              <a:buSzPct val="150000"/>
            </a:pP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BACKUP INFRASTRUCTURE 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메뉴 </a:t>
            </a: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&gt; Backup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Repositories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클릭</a:t>
            </a:r>
            <a:endParaRPr lang="en-US" altLang="ko-KR" sz="1400" spc="-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 defTabSz="609570">
              <a:spcBef>
                <a:spcPts val="1200"/>
              </a:spcBef>
              <a:buClr>
                <a:srgbClr val="54B948"/>
              </a:buClr>
              <a:buSzPct val="150000"/>
            </a:pP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빈공간에서 마우스 </a:t>
            </a:r>
            <a:r>
              <a:rPr lang="ko-KR" altLang="en-US" sz="1400" spc="-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우클릭</a:t>
            </a:r>
            <a:endParaRPr lang="en-US" altLang="ko-KR" sz="1400" spc="-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 defTabSz="609570">
              <a:spcBef>
                <a:spcPts val="1200"/>
              </a:spcBef>
              <a:buClr>
                <a:srgbClr val="54B948"/>
              </a:buClr>
              <a:buSzPct val="150000"/>
            </a:pP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Add Backup Repository…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spc="-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0212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Cloud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Repository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130CF-5523-4E9F-B52C-561A79EB74AE}"/>
              </a:ext>
            </a:extLst>
          </p:cNvPr>
          <p:cNvSpPr txBox="1"/>
          <p:nvPr/>
        </p:nvSpPr>
        <p:spPr>
          <a:xfrm>
            <a:off x="6235752" y="5070129"/>
            <a:ext cx="3194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Repository Type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선택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Next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41FACD-E600-4CD0-BC0D-62A234368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5" y="1159671"/>
            <a:ext cx="5335569" cy="38070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2B13E1-6317-47D7-ADA8-3ED8188BB919}"/>
              </a:ext>
            </a:extLst>
          </p:cNvPr>
          <p:cNvSpPr txBox="1"/>
          <p:nvPr/>
        </p:nvSpPr>
        <p:spPr>
          <a:xfrm>
            <a:off x="665194" y="5075139"/>
            <a:ext cx="4259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Repository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이름 입력 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Next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518ADE6-EA0D-4C1E-901A-F47F43DCC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52" y="1159671"/>
            <a:ext cx="5335569" cy="378335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39115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Cloud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Repository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130CF-5523-4E9F-B52C-561A79EB74AE}"/>
              </a:ext>
            </a:extLst>
          </p:cNvPr>
          <p:cNvSpPr txBox="1"/>
          <p:nvPr/>
        </p:nvSpPr>
        <p:spPr>
          <a:xfrm>
            <a:off x="6235752" y="5070129"/>
            <a:ext cx="2866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Browse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해당 디스크 선택 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OK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2B13E1-6317-47D7-ADA8-3ED8188BB919}"/>
              </a:ext>
            </a:extLst>
          </p:cNvPr>
          <p:cNvSpPr txBox="1"/>
          <p:nvPr/>
        </p:nvSpPr>
        <p:spPr>
          <a:xfrm>
            <a:off x="665194" y="5075139"/>
            <a:ext cx="53355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Repository Server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선택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VBR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과 동일한 서버일 경우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Next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VBR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과 다른 서버일 경우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Add New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버튼 클릭해서 추가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B3BB721-4E04-48FF-B602-BF828CA5D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4" y="1159672"/>
            <a:ext cx="5335569" cy="37833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0F07E2C-8AFB-4B3A-8ED7-778EB7550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52" y="1168471"/>
            <a:ext cx="5335568" cy="377455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65745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Cloud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Repository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130CF-5523-4E9F-B52C-561A79EB74AE}"/>
              </a:ext>
            </a:extLst>
          </p:cNvPr>
          <p:cNvSpPr txBox="1"/>
          <p:nvPr/>
        </p:nvSpPr>
        <p:spPr>
          <a:xfrm>
            <a:off x="6235752" y="5070129"/>
            <a:ext cx="1001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Yes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2B13E1-6317-47D7-ADA8-3ED8188BB919}"/>
              </a:ext>
            </a:extLst>
          </p:cNvPr>
          <p:cNvSpPr txBox="1"/>
          <p:nvPr/>
        </p:nvSpPr>
        <p:spPr>
          <a:xfrm>
            <a:off x="665194" y="5075139"/>
            <a:ext cx="5335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Location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확인 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Next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B8C389D-0304-4F49-BAF6-DFCD3D31A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4" y="1159672"/>
            <a:ext cx="5335568" cy="37833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B4BBF1A-C7A7-4D9D-AE16-CA7EA212E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52" y="1168471"/>
            <a:ext cx="5335568" cy="377455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27191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Cloud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Repository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130CF-5523-4E9F-B52C-561A79EB74AE}"/>
              </a:ext>
            </a:extLst>
          </p:cNvPr>
          <p:cNvSpPr txBox="1"/>
          <p:nvPr/>
        </p:nvSpPr>
        <p:spPr>
          <a:xfrm>
            <a:off x="6235752" y="5070129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Apply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2B13E1-6317-47D7-ADA8-3ED8188BB919}"/>
              </a:ext>
            </a:extLst>
          </p:cNvPr>
          <p:cNvSpPr txBox="1"/>
          <p:nvPr/>
        </p:nvSpPr>
        <p:spPr>
          <a:xfrm>
            <a:off x="665194" y="5075139"/>
            <a:ext cx="5335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Next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311DCC6-03D0-4509-9363-4C151CFAE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4" y="1159672"/>
            <a:ext cx="5312188" cy="37833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B99246C-01F1-44C5-80EB-10F88049A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620" y="1159672"/>
            <a:ext cx="5356700" cy="378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006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Cloud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Repository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130CF-5523-4E9F-B52C-561A79EB74AE}"/>
              </a:ext>
            </a:extLst>
          </p:cNvPr>
          <p:cNvSpPr txBox="1"/>
          <p:nvPr/>
        </p:nvSpPr>
        <p:spPr>
          <a:xfrm>
            <a:off x="6668882" y="507513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No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2B13E1-6317-47D7-ADA8-3ED8188BB919}"/>
              </a:ext>
            </a:extLst>
          </p:cNvPr>
          <p:cNvSpPr txBox="1"/>
          <p:nvPr/>
        </p:nvSpPr>
        <p:spPr>
          <a:xfrm>
            <a:off x="665194" y="5075139"/>
            <a:ext cx="5335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Finish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112D747-DA8F-4FEA-8388-773922B63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35" y="1159672"/>
            <a:ext cx="5299746" cy="3767459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909E730-3056-449C-98B7-FC2C263E3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882" y="2443669"/>
            <a:ext cx="4448175" cy="1171575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40385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126" y="191292"/>
            <a:ext cx="10065974" cy="720000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Veeam Test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환경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1D0466-4CFF-4AEB-99B4-3187B8F8D312}"/>
              </a:ext>
            </a:extLst>
          </p:cNvPr>
          <p:cNvSpPr txBox="1"/>
          <p:nvPr/>
        </p:nvSpPr>
        <p:spPr>
          <a:xfrm>
            <a:off x="11701532" y="6194321"/>
            <a:ext cx="483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A37D942-5357-40F0-AF78-CCC2FA60D7ED}" type="slidenum">
              <a:rPr lang="en-AU" sz="1400" smtClean="0">
                <a:solidFill>
                  <a:srgbClr val="B0B0B0"/>
                </a:solidFill>
                <a:latin typeface="Maven Pro Regular"/>
              </a:rPr>
              <a:t>2</a:t>
            </a:fld>
            <a:endParaRPr lang="en-AU" sz="1400" dirty="0">
              <a:solidFill>
                <a:srgbClr val="B0B0B0"/>
              </a:solidFill>
              <a:latin typeface="Maven Pro Regular"/>
            </a:endParaRPr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929BA781-70D6-4A8A-B6F5-ED1C6D78E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975" y="5518890"/>
            <a:ext cx="10196353" cy="5539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사전요구사항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:</a:t>
            </a:r>
          </a:p>
          <a:p>
            <a:pPr latinLnBrk="0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  <a:hlinkClick r:id="rId2"/>
              </a:rPr>
              <a:t>https://helpcenter.veeam.com/docs/backup/cloud/system_requirements.html?ver=95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ahoma" panose="020B0604030504040204" pitchFamily="34" charset="0"/>
            </a:endParaRP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1258D315-FF2F-49EC-B6A8-006B4A371D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975" y="1293070"/>
            <a:ext cx="5153025" cy="400109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VBR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서버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(SP side)</a:t>
            </a:r>
          </a:p>
          <a:p>
            <a:pPr latinLnBrk="0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- Windows Server 2016</a:t>
            </a:r>
          </a:p>
          <a:p>
            <a:pPr latinLnBrk="0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- Cloud Gateway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를 동일 서버에 구성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ahoma" panose="020B0604030504040204" pitchFamily="34" charset="0"/>
            </a:endParaRPr>
          </a:p>
          <a:p>
            <a:pPr latinLnBrk="0"/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ahoma" panose="020B0604030504040204" pitchFamily="34" charset="0"/>
            </a:endParaRPr>
          </a:p>
          <a:p>
            <a:pPr latinLnBrk="0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VBR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서버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(Tenant side) -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옵션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ahoma" panose="020B0604030504040204" pitchFamily="34" charset="0"/>
            </a:endParaRPr>
          </a:p>
          <a:p>
            <a:pPr latinLnBrk="0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- Windows Server 2012 R2</a:t>
            </a:r>
          </a:p>
          <a:p>
            <a:pPr latinLnBrk="0"/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ahoma" panose="020B0604030504040204" pitchFamily="34" charset="0"/>
            </a:endParaRPr>
          </a:p>
          <a:p>
            <a:pPr latinLnBrk="0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Windows Agent Server</a:t>
            </a:r>
          </a:p>
          <a:p>
            <a:pPr latinLnBrk="0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- Windows Server 2012 R2</a:t>
            </a:r>
          </a:p>
          <a:p>
            <a:pPr marL="342900" indent="-342900" latinLnBrk="0">
              <a:buFontTx/>
              <a:buChar char="-"/>
            </a:pP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ahoma" panose="020B0604030504040204" pitchFamily="34" charset="0"/>
            </a:endParaRPr>
          </a:p>
          <a:p>
            <a:pPr latinLnBrk="0"/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Linux Agent Server</a:t>
            </a:r>
          </a:p>
          <a:p>
            <a:pPr marL="285750" indent="-285750" latinLnBrk="0"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CentOS 6.4(64bit)</a:t>
            </a:r>
          </a:p>
          <a:p>
            <a:pPr latinLnBrk="0"/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ahoma" panose="020B0604030504040204" pitchFamily="34" charset="0"/>
            </a:endParaRPr>
          </a:p>
          <a:p>
            <a:pPr lvl="0" latinLnBrk="0"/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34" charset="-127"/>
                <a:cs typeface="Tahoma" panose="020B0604030504040204" pitchFamily="34" charset="0"/>
              </a:rPr>
              <a:t>File 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34" charset="-127"/>
                <a:cs typeface="Tahoma" panose="020B0604030504040204" pitchFamily="34" charset="0"/>
              </a:rPr>
              <a:t>백업 및 복원으로 테스트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963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Tenant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20</a:t>
            </a:fld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843213B-0F7E-439F-B7BB-F7B4577DB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126" y="1195784"/>
            <a:ext cx="4312874" cy="510182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4" name="Title 17">
            <a:extLst>
              <a:ext uri="{FF2B5EF4-FFF2-40B4-BE49-F238E27FC236}">
                <a16:creationId xmlns:a16="http://schemas.microsoft.com/office/drawing/2014/main" id="{92B85409-F92B-4736-BA0E-E1C939401D95}"/>
              </a:ext>
            </a:extLst>
          </p:cNvPr>
          <p:cNvSpPr txBox="1">
            <a:spLocks/>
          </p:cNvSpPr>
          <p:nvPr/>
        </p:nvSpPr>
        <p:spPr>
          <a:xfrm>
            <a:off x="6658616" y="1195783"/>
            <a:ext cx="4481906" cy="1102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l" defTabSz="609570">
              <a:spcBef>
                <a:spcPts val="1200"/>
              </a:spcBef>
              <a:buClr>
                <a:srgbClr val="54B948"/>
              </a:buClr>
              <a:buSzPct val="150000"/>
            </a:pP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CLOUD CONNECT 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메뉴 </a:t>
            </a: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&gt; Tenant 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spc="-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 defTabSz="609570">
              <a:spcBef>
                <a:spcPts val="1200"/>
              </a:spcBef>
              <a:buClr>
                <a:srgbClr val="54B948"/>
              </a:buClr>
              <a:buSzPct val="150000"/>
            </a:pP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빈공간에서 마우스 </a:t>
            </a:r>
            <a:r>
              <a:rPr lang="ko-KR" altLang="en-US" sz="1400" spc="-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우클릭</a:t>
            </a:r>
            <a:endParaRPr lang="en-US" altLang="ko-KR" sz="1400" spc="-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l" defTabSz="609570">
              <a:spcBef>
                <a:spcPts val="1200"/>
              </a:spcBef>
              <a:buClr>
                <a:srgbClr val="54B948"/>
              </a:buClr>
              <a:buSzPct val="150000"/>
            </a:pP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Add tenant…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spc="-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0699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Tenant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130CF-5523-4E9F-B52C-561A79EB74AE}"/>
              </a:ext>
            </a:extLst>
          </p:cNvPr>
          <p:cNvSpPr txBox="1"/>
          <p:nvPr/>
        </p:nvSpPr>
        <p:spPr>
          <a:xfrm>
            <a:off x="6235752" y="5070129"/>
            <a:ext cx="42756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현재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tenant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에서 최대 동시 작업 수 설정 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Next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2B13E1-6317-47D7-ADA8-3ED8188BB919}"/>
              </a:ext>
            </a:extLst>
          </p:cNvPr>
          <p:cNvSpPr txBox="1"/>
          <p:nvPr/>
        </p:nvSpPr>
        <p:spPr>
          <a:xfrm>
            <a:off x="665194" y="5075139"/>
            <a:ext cx="5335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Tenant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계정 생성 및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Backup storage(cloud backup repository)</a:t>
            </a: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체크 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Next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8B48EF4-6E27-44E4-BC63-4432B3C80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72" y="1159672"/>
            <a:ext cx="5311009" cy="378955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6F94865-5414-494B-8696-FC0EF5E00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621" y="1159673"/>
            <a:ext cx="5356700" cy="378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94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Tenant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130CF-5523-4E9F-B52C-561A79EB74AE}"/>
              </a:ext>
            </a:extLst>
          </p:cNvPr>
          <p:cNvSpPr txBox="1"/>
          <p:nvPr/>
        </p:nvSpPr>
        <p:spPr>
          <a:xfrm>
            <a:off x="6235752" y="5070129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Apply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2B13E1-6317-47D7-ADA8-3ED8188BB919}"/>
              </a:ext>
            </a:extLst>
          </p:cNvPr>
          <p:cNvSpPr txBox="1"/>
          <p:nvPr/>
        </p:nvSpPr>
        <p:spPr>
          <a:xfrm>
            <a:off x="665194" y="5075139"/>
            <a:ext cx="53355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Add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Cloud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repository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이름 입력 및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Tenant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에 할당할 용량 입력 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OK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ECC9F52-E99E-457D-AFF7-212C0E5C3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5" y="1159672"/>
            <a:ext cx="5311010" cy="378453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4AC0C77-33DA-49EE-91E0-8B72482BE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621" y="1164337"/>
            <a:ext cx="5356700" cy="377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32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Tenant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130CF-5523-4E9F-B52C-561A79EB74AE}"/>
              </a:ext>
            </a:extLst>
          </p:cNvPr>
          <p:cNvSpPr txBox="1"/>
          <p:nvPr/>
        </p:nvSpPr>
        <p:spPr>
          <a:xfrm>
            <a:off x="6235752" y="5070129"/>
            <a:ext cx="1864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생성된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tenant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확인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2B13E1-6317-47D7-ADA8-3ED8188BB919}"/>
              </a:ext>
            </a:extLst>
          </p:cNvPr>
          <p:cNvSpPr txBox="1"/>
          <p:nvPr/>
        </p:nvSpPr>
        <p:spPr>
          <a:xfrm>
            <a:off x="665194" y="5075139"/>
            <a:ext cx="5335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Finish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DDE2D2C-CBD2-402D-BAA8-3B00F88C3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4" y="1159673"/>
            <a:ext cx="5311010" cy="377987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386AD2E-0174-4FC5-9CD5-E84D7C7A0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621" y="1173322"/>
            <a:ext cx="5356700" cy="377986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75830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Tenant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2B13E1-6317-47D7-ADA8-3ED8188BB919}"/>
              </a:ext>
            </a:extLst>
          </p:cNvPr>
          <p:cNvSpPr txBox="1"/>
          <p:nvPr/>
        </p:nvSpPr>
        <p:spPr>
          <a:xfrm>
            <a:off x="665194" y="5075139"/>
            <a:ext cx="5335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Cloud repository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메뉴에서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tenant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에 할당된 용량 확인 가능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A937168-A70E-4255-B8E2-0E1FF790F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4" y="1159673"/>
            <a:ext cx="9496425" cy="39243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61045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Tenant VBR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에서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 Provider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추가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옵션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2B13E1-6317-47D7-ADA8-3ED8188BB919}"/>
              </a:ext>
            </a:extLst>
          </p:cNvPr>
          <p:cNvSpPr txBox="1"/>
          <p:nvPr/>
        </p:nvSpPr>
        <p:spPr>
          <a:xfrm>
            <a:off x="665194" y="5075139"/>
            <a:ext cx="6054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BACKUP INFRASTRUCTURE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메뉴에서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ADD SEVICE PROVIER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B424362-A67D-4055-8582-225D3A15A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4" y="1166813"/>
            <a:ext cx="6876028" cy="392430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54092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Tenant VBR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에서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 Provider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추가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옵션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26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82362E3-926A-46BC-9C48-96D7DD60A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4" y="1159673"/>
            <a:ext cx="5311010" cy="376888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E43D67F-3CB7-4DFE-A322-02B7F41CF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620" y="1173322"/>
            <a:ext cx="5356699" cy="37552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EA06C6-7066-44B4-8017-ADECDB4CFA26}"/>
              </a:ext>
            </a:extLst>
          </p:cNvPr>
          <p:cNvSpPr txBox="1"/>
          <p:nvPr/>
        </p:nvSpPr>
        <p:spPr>
          <a:xfrm>
            <a:off x="6235752" y="5070129"/>
            <a:ext cx="2338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Credentials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에서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Add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665194" y="5075139"/>
            <a:ext cx="5156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Service Provider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측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Cloud Gateway DNS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혹은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IP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입력 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Next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24162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Tenant VBR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에서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 Provider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추가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옵션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A06C6-7066-44B4-8017-ADECDB4CFA26}"/>
              </a:ext>
            </a:extLst>
          </p:cNvPr>
          <p:cNvSpPr txBox="1"/>
          <p:nvPr/>
        </p:nvSpPr>
        <p:spPr>
          <a:xfrm>
            <a:off x="6235752" y="5070129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Apply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665194" y="5075139"/>
            <a:ext cx="5156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해당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tenant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 계정 입력 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OK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9ED453-A8FD-4551-ADEF-5F0681096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4" y="1159673"/>
            <a:ext cx="4686300" cy="2695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97E0AC7-5EB5-4812-9C8B-CFC2D4A43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619" y="1173322"/>
            <a:ext cx="5356699" cy="375588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68613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Tenant VBR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에서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 Provider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추가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옵션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A06C6-7066-44B4-8017-ADECDB4CFA26}"/>
              </a:ext>
            </a:extLst>
          </p:cNvPr>
          <p:cNvSpPr txBox="1"/>
          <p:nvPr/>
        </p:nvSpPr>
        <p:spPr>
          <a:xfrm>
            <a:off x="6235752" y="5070129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Next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665194" y="5075139"/>
            <a:ext cx="5156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Apply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7888C77-D847-4132-8C3C-B05EF5E5D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618" y="1159673"/>
            <a:ext cx="5356699" cy="375588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42A84AD-86E9-458C-AE3E-CCBCCF752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95" y="1159673"/>
            <a:ext cx="5311010" cy="376888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806017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Tenant VBR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에서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 Provider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추가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옵션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A06C6-7066-44B4-8017-ADECDB4CFA26}"/>
              </a:ext>
            </a:extLst>
          </p:cNvPr>
          <p:cNvSpPr txBox="1"/>
          <p:nvPr/>
        </p:nvSpPr>
        <p:spPr>
          <a:xfrm>
            <a:off x="6235752" y="5070129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등록 확인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665194" y="5075139"/>
            <a:ext cx="5156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Finish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C68CC93-5825-4E83-A393-F0CDCE7E6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4" y="1159673"/>
            <a:ext cx="5311011" cy="375588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6F4BDC1-4AA2-4612-955C-09C7961AF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51" y="1159672"/>
            <a:ext cx="5335565" cy="375588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54113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5D2264-7D4F-488E-996B-23FABCD1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Veeam Cloud Connect </a:t>
            </a:r>
            <a:r>
              <a:rPr lang="ko-KR" altLang="en-US" b="1" dirty="0"/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23440983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Tenant VBR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에서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 Provider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추가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옵션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665194" y="5287690"/>
            <a:ext cx="89234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Backup job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실행 후에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FILES -&gt; Service Providers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메뉴에서 백업 진행된 리스트 확인 가능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※ Tenant VBR</a:t>
            </a:r>
            <a:r>
              <a:rPr lang="ko-KR" altLang="en-US" sz="1400" b="1" dirty="0">
                <a:latin typeface="+mn-ea"/>
              </a:rPr>
              <a:t>에서 </a:t>
            </a:r>
            <a:r>
              <a:rPr lang="en-US" altLang="ko-KR" sz="1400" b="1" dirty="0">
                <a:latin typeface="+mn-ea"/>
              </a:rPr>
              <a:t>Backup </a:t>
            </a:r>
            <a:r>
              <a:rPr lang="ko-KR" altLang="en-US" sz="1400" b="1" dirty="0">
                <a:latin typeface="+mn-ea"/>
              </a:rPr>
              <a:t>및 </a:t>
            </a:r>
            <a:r>
              <a:rPr lang="en-US" altLang="ko-KR" sz="1400" b="1" dirty="0">
                <a:latin typeface="+mn-ea"/>
              </a:rPr>
              <a:t>Recovery</a:t>
            </a:r>
            <a:r>
              <a:rPr lang="ko-KR" altLang="en-US" sz="1400" b="1" dirty="0">
                <a:latin typeface="+mn-ea"/>
              </a:rPr>
              <a:t>를 진행 할 수는 없습니다</a:t>
            </a:r>
            <a:r>
              <a:rPr lang="en-US" altLang="ko-KR" sz="1400" b="1" dirty="0">
                <a:latin typeface="+mn-ea"/>
              </a:rPr>
              <a:t>.</a:t>
            </a:r>
          </a:p>
          <a:p>
            <a:r>
              <a:rPr lang="en-US" altLang="ko-KR" sz="1400" b="1" dirty="0">
                <a:latin typeface="+mn-ea"/>
              </a:rPr>
              <a:t>    Backup</a:t>
            </a:r>
            <a:r>
              <a:rPr lang="ko-KR" altLang="en-US" sz="1400" b="1" dirty="0">
                <a:latin typeface="+mn-ea"/>
              </a:rPr>
              <a:t> </a:t>
            </a:r>
            <a:r>
              <a:rPr lang="en-US" altLang="ko-KR" sz="1400" b="1" dirty="0">
                <a:latin typeface="+mn-ea"/>
              </a:rPr>
              <a:t>job</a:t>
            </a:r>
            <a:r>
              <a:rPr lang="ko-KR" altLang="en-US" sz="1400" b="1" dirty="0">
                <a:latin typeface="+mn-ea"/>
              </a:rPr>
              <a:t> 복사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삭제</a:t>
            </a:r>
            <a:r>
              <a:rPr lang="en-US" altLang="ko-KR" sz="1400" b="1" dirty="0">
                <a:latin typeface="+mn-ea"/>
              </a:rPr>
              <a:t>, </a:t>
            </a:r>
            <a:r>
              <a:rPr lang="ko-KR" altLang="en-US" sz="1400" b="1" dirty="0">
                <a:latin typeface="+mn-ea"/>
              </a:rPr>
              <a:t>이름 변경 정도의 작업만 가능합니다</a:t>
            </a:r>
            <a:r>
              <a:rPr lang="en-US" altLang="ko-KR" sz="1400" b="1" dirty="0">
                <a:latin typeface="+mn-ea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EFF14AD-82BE-4227-A3DD-0AAC2BF12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4" y="1159672"/>
            <a:ext cx="6640383" cy="410663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006976A-1BDC-4E09-9A26-C154DC9C3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113" y="2816387"/>
            <a:ext cx="4029075" cy="197167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208215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5D2264-7D4F-488E-996B-23FABCD1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Windows</a:t>
            </a:r>
            <a:r>
              <a:rPr lang="ko-KR" altLang="en-US" b="1" dirty="0"/>
              <a:t> </a:t>
            </a:r>
            <a:r>
              <a:rPr lang="en-US" altLang="ko-KR" b="1" dirty="0"/>
              <a:t>Server(Agent) Backup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28487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Windows Server(Agent) Backup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A06C6-7066-44B4-8017-ADECDB4CFA26}"/>
              </a:ext>
            </a:extLst>
          </p:cNvPr>
          <p:cNvSpPr txBox="1"/>
          <p:nvPr/>
        </p:nvSpPr>
        <p:spPr>
          <a:xfrm>
            <a:off x="6235752" y="5070129"/>
            <a:ext cx="2186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Configure backup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665194" y="5075139"/>
            <a:ext cx="5156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Veeam Agent Console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실행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69BF440-7CF8-43DD-9277-CB6DADAD2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4" y="1159672"/>
            <a:ext cx="5311011" cy="375588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2E8899D-30A9-4C98-A622-C70DC0618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50" y="1159672"/>
            <a:ext cx="5334895" cy="375588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622368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Windows Server(Agent) Backup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A06C6-7066-44B4-8017-ADECDB4CFA26}"/>
              </a:ext>
            </a:extLst>
          </p:cNvPr>
          <p:cNvSpPr txBox="1"/>
          <p:nvPr/>
        </p:nvSpPr>
        <p:spPr>
          <a:xfrm>
            <a:off x="6235752" y="5070129"/>
            <a:ext cx="3090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백업 받을 폴더 선택 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Next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665194" y="5075139"/>
            <a:ext cx="5156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File level backup(slower)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선택 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Next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89A6A02-DD56-4666-882E-DEA0B72F0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4" y="1159671"/>
            <a:ext cx="5307149" cy="375588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5CD820-2FB9-4594-AEF3-131542C44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50" y="1159671"/>
            <a:ext cx="5334895" cy="375588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519810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Windows Server(Agent) Backup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A06C6-7066-44B4-8017-ADECDB4CFA26}"/>
              </a:ext>
            </a:extLst>
          </p:cNvPr>
          <p:cNvSpPr txBox="1"/>
          <p:nvPr/>
        </p:nvSpPr>
        <p:spPr>
          <a:xfrm>
            <a:off x="6235751" y="5070129"/>
            <a:ext cx="4502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Cloud Gateway DNS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혹은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IP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입력 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Next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665194" y="5075139"/>
            <a:ext cx="5156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Veeam Cloud Connect repository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선택 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Next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5922503-59F9-47DE-8377-D13FC854A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4" y="1159670"/>
            <a:ext cx="5334895" cy="375587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C1B6A0F-2120-4001-80A2-5DAAA4881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50" y="1159670"/>
            <a:ext cx="5334894" cy="375587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150917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Windows Server(Agent) Backup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A06C6-7066-44B4-8017-ADECDB4CFA26}"/>
              </a:ext>
            </a:extLst>
          </p:cNvPr>
          <p:cNvSpPr txBox="1"/>
          <p:nvPr/>
        </p:nvSpPr>
        <p:spPr>
          <a:xfrm>
            <a:off x="6235751" y="5070129"/>
            <a:ext cx="4502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생성한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Tenant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계정 입력 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Next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665194" y="5075139"/>
            <a:ext cx="5156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Continue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D171FE7-6C5F-417B-A0F3-503F07143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50" y="1159670"/>
            <a:ext cx="5338430" cy="375587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3FB3E9B-FDCD-4755-85D2-D84A86F9F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94" y="1159670"/>
            <a:ext cx="5334895" cy="375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0795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Windows Server(Agent) Backup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A06C6-7066-44B4-8017-ADECDB4CFA26}"/>
              </a:ext>
            </a:extLst>
          </p:cNvPr>
          <p:cNvSpPr txBox="1"/>
          <p:nvPr/>
        </p:nvSpPr>
        <p:spPr>
          <a:xfrm>
            <a:off x="6235751" y="5070129"/>
            <a:ext cx="4502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Next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665194" y="5075139"/>
            <a:ext cx="5156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할당된 용량 확인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restore point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수 설정 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Next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F332C73-E105-4C4D-AD28-B395B0A70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3" y="1162634"/>
            <a:ext cx="5334895" cy="375291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31F2753-83BC-4B51-92C0-739C961E3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50" y="1159670"/>
            <a:ext cx="5338500" cy="375291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596964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Windows Server(Agent) Backup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A06C6-7066-44B4-8017-ADECDB4CFA26}"/>
              </a:ext>
            </a:extLst>
          </p:cNvPr>
          <p:cNvSpPr txBox="1"/>
          <p:nvPr/>
        </p:nvSpPr>
        <p:spPr>
          <a:xfrm>
            <a:off x="6235751" y="5070129"/>
            <a:ext cx="4502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백업 스케줄 설정 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Apply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665194" y="5075139"/>
            <a:ext cx="5156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Next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D10F516-B7DC-47A7-A957-964F1B466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50" y="1159670"/>
            <a:ext cx="5334895" cy="375291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B8E5394-3FC0-4A60-80F2-69BCE76B8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93" y="1159670"/>
            <a:ext cx="5334895" cy="375291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594828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Windows Server(Agent) Backup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A06C6-7066-44B4-8017-ADECDB4CFA26}"/>
              </a:ext>
            </a:extLst>
          </p:cNvPr>
          <p:cNvSpPr txBox="1"/>
          <p:nvPr/>
        </p:nvSpPr>
        <p:spPr>
          <a:xfrm>
            <a:off x="6235751" y="5070129"/>
            <a:ext cx="4502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Backup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Job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시작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665194" y="5075139"/>
            <a:ext cx="5156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Finish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(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백업을 바로 시작하려면 체크박스에 체크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DE13334-AD53-44CA-B1CC-512BDBC48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3" y="1159670"/>
            <a:ext cx="5315483" cy="375291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005A388-E925-4DF8-ABC3-2A11DF3E1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50" y="1159669"/>
            <a:ext cx="5334894" cy="375291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46580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Windows Server(Agent) Backup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A06C6-7066-44B4-8017-ADECDB4CFA26}"/>
              </a:ext>
            </a:extLst>
          </p:cNvPr>
          <p:cNvSpPr txBox="1"/>
          <p:nvPr/>
        </p:nvSpPr>
        <p:spPr>
          <a:xfrm>
            <a:off x="6235751" y="5070129"/>
            <a:ext cx="4502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백업 완료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665194" y="5075139"/>
            <a:ext cx="5156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Processing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클릭하면 상세 과정 확인 가능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28A2957-7EA8-4A9D-8681-4F33A8484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3" y="1159669"/>
            <a:ext cx="5315483" cy="375291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FAE3B03-D700-4AEB-9C7C-5DFEADE53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50" y="1159669"/>
            <a:ext cx="5332601" cy="375291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62350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Cloud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Connect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License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입력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4</a:t>
            </a:fld>
            <a:endParaRPr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AF4D9DD8-EF9B-4121-9417-2D66413F0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372" y="1864120"/>
            <a:ext cx="3484041" cy="280325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D9FD094-C747-4F24-80E7-4F45370E6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330" y="1093543"/>
            <a:ext cx="3762458" cy="467091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6" name="Title 17">
            <a:extLst>
              <a:ext uri="{FF2B5EF4-FFF2-40B4-BE49-F238E27FC236}">
                <a16:creationId xmlns:a16="http://schemas.microsoft.com/office/drawing/2014/main" id="{9144AB75-4327-45F0-9241-9B1BE7C599FF}"/>
              </a:ext>
            </a:extLst>
          </p:cNvPr>
          <p:cNvSpPr txBox="1">
            <a:spLocks/>
          </p:cNvSpPr>
          <p:nvPr/>
        </p:nvSpPr>
        <p:spPr>
          <a:xfrm>
            <a:off x="2036372" y="5588844"/>
            <a:ext cx="2675160" cy="7906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l" defTabSz="609570">
              <a:spcBef>
                <a:spcPts val="1200"/>
              </a:spcBef>
              <a:buClr>
                <a:srgbClr val="54B948"/>
              </a:buClr>
              <a:buSzPct val="150000"/>
            </a:pP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- SP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측 </a:t>
            </a: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VBR 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로그인</a:t>
            </a:r>
          </a:p>
          <a:p>
            <a:pPr algn="l" defTabSz="609570">
              <a:spcBef>
                <a:spcPts val="1200"/>
              </a:spcBef>
              <a:buClr>
                <a:srgbClr val="54B948"/>
              </a:buClr>
              <a:buSzPct val="150000"/>
            </a:pP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- 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메뉴에서 </a:t>
            </a: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License 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클릭</a:t>
            </a:r>
            <a:endParaRPr lang="en-US" altLang="ko-KR" sz="1400" spc="-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63335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5D2264-7D4F-488E-996B-23FABCD1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Windows</a:t>
            </a:r>
            <a:r>
              <a:rPr lang="ko-KR" altLang="en-US" b="1" dirty="0"/>
              <a:t> </a:t>
            </a:r>
            <a:r>
              <a:rPr lang="en-US" altLang="ko-KR" b="1" dirty="0"/>
              <a:t>Server(Agent) Recovery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978899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Windows Server(Agent) Recovery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A06C6-7066-44B4-8017-ADECDB4CFA26}"/>
              </a:ext>
            </a:extLst>
          </p:cNvPr>
          <p:cNvSpPr txBox="1"/>
          <p:nvPr/>
        </p:nvSpPr>
        <p:spPr>
          <a:xfrm>
            <a:off x="6235750" y="5070129"/>
            <a:ext cx="56133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아이콘 트레이에서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Veeam Agent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아이콘 마우스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우클릭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Restore &gt; Individual files</a:t>
            </a:r>
          </a:p>
          <a:p>
            <a:r>
              <a:rPr lang="en-US" altLang="ko-KR" sz="1400" b="1" dirty="0">
                <a:latin typeface="+mn-ea"/>
              </a:rPr>
              <a:t>※ </a:t>
            </a:r>
            <a:r>
              <a:rPr lang="ko-KR" altLang="en-US" sz="1400" b="1" dirty="0">
                <a:latin typeface="+mn-ea"/>
              </a:rPr>
              <a:t>전체 백업에 대한 복원은 </a:t>
            </a:r>
            <a:r>
              <a:rPr lang="en-US" altLang="ko-KR" sz="1400" b="1" dirty="0">
                <a:latin typeface="+mn-ea"/>
              </a:rPr>
              <a:t>Entire volumes </a:t>
            </a:r>
            <a:r>
              <a:rPr lang="ko-KR" altLang="en-US" sz="1400" b="1" dirty="0">
                <a:latin typeface="+mn-ea"/>
              </a:rPr>
              <a:t>클릭</a:t>
            </a:r>
            <a:endParaRPr lang="en-US" altLang="ko-KR" sz="1400" b="1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665194" y="5075139"/>
            <a:ext cx="5156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폴더 삭제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3C0C13E-F899-4F41-80E4-0CE356618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3" y="1159668"/>
            <a:ext cx="5334192" cy="375291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B50C5AE-F79C-4FD3-A99B-7E8636FAC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49" y="1159668"/>
            <a:ext cx="5332601" cy="375291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79286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Windows Server(Agent) Recovery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665194" y="5075139"/>
            <a:ext cx="5156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Restore Point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선택 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Next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BDA814-4D53-4F1E-9F59-A8D5B7BD1A4D}"/>
              </a:ext>
            </a:extLst>
          </p:cNvPr>
          <p:cNvSpPr txBox="1"/>
          <p:nvPr/>
        </p:nvSpPr>
        <p:spPr>
          <a:xfrm>
            <a:off x="6235751" y="5070129"/>
            <a:ext cx="5332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Open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A5C8582-A2F3-48F5-B8D2-F7BDCA21C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49" y="1157491"/>
            <a:ext cx="5332601" cy="375290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6AB1933-9E82-4844-BCB4-743E3C8D7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93" y="1157491"/>
            <a:ext cx="5332601" cy="375291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73358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Windows Server(Agent) Recovery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665193" y="5075139"/>
            <a:ext cx="53325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복원할 폴더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우클릭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&gt; Restore &gt;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복원 옵션 선택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Overwrite 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동일한 폴더가 존재하면 덮어쓰기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Keep 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동일한 폴더가 존재하면 이름 앞에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Restore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 붙은 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       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폴더로 복원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BDA814-4D53-4F1E-9F59-A8D5B7BD1A4D}"/>
              </a:ext>
            </a:extLst>
          </p:cNvPr>
          <p:cNvSpPr txBox="1"/>
          <p:nvPr/>
        </p:nvSpPr>
        <p:spPr>
          <a:xfrm>
            <a:off x="6235751" y="5070129"/>
            <a:ext cx="5332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복원 시작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B7084D8-E8ED-4D2D-B22E-5ECCF7DCE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281" y="1157491"/>
            <a:ext cx="5332601" cy="375290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20A786C-2CF1-4827-B661-73DA1A015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92" y="1157490"/>
            <a:ext cx="5332601" cy="375291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576674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Windows Server(Agent) Recovery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44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665194" y="5075139"/>
            <a:ext cx="5156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복원 완료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BDA814-4D53-4F1E-9F59-A8D5B7BD1A4D}"/>
              </a:ext>
            </a:extLst>
          </p:cNvPr>
          <p:cNvSpPr txBox="1"/>
          <p:nvPr/>
        </p:nvSpPr>
        <p:spPr>
          <a:xfrm>
            <a:off x="6235751" y="5070129"/>
            <a:ext cx="5332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폴더 복원 확인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9F551A9-7635-4A66-97E3-44CC2F206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3" y="1157491"/>
            <a:ext cx="5340133" cy="375290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2691561-84B4-40D8-AE69-AAC6C0819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49" y="1157490"/>
            <a:ext cx="5340133" cy="375290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438356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5D2264-7D4F-488E-996B-23FABCD1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Linux</a:t>
            </a:r>
            <a:r>
              <a:rPr lang="ko-KR" altLang="en-US" b="1" dirty="0"/>
              <a:t> </a:t>
            </a:r>
            <a:r>
              <a:rPr lang="en-US" altLang="ko-KR" b="1" dirty="0"/>
              <a:t>Server(Agent) Backup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386510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Linux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Server(Agent)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Backup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A06C6-7066-44B4-8017-ADECDB4CFA26}"/>
              </a:ext>
            </a:extLst>
          </p:cNvPr>
          <p:cNvSpPr txBox="1"/>
          <p:nvPr/>
        </p:nvSpPr>
        <p:spPr>
          <a:xfrm>
            <a:off x="6235752" y="5070129"/>
            <a:ext cx="21419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C (Configuration)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입력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665194" y="5075139"/>
            <a:ext cx="5156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veeam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명령어 입력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0C2E4F0-B2AC-470A-83BD-49036066B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4" y="1159672"/>
            <a:ext cx="5331808" cy="375588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49FFA2-335A-4174-B318-52B522E84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51" y="1159672"/>
            <a:ext cx="5331808" cy="375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1680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Linux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Server(Agent)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Backup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47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A06C6-7066-44B4-8017-ADECDB4CFA26}"/>
              </a:ext>
            </a:extLst>
          </p:cNvPr>
          <p:cNvSpPr txBox="1"/>
          <p:nvPr/>
        </p:nvSpPr>
        <p:spPr>
          <a:xfrm>
            <a:off x="6235752" y="5070129"/>
            <a:ext cx="2858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Backup job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이름 입력 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Next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665194" y="5075139"/>
            <a:ext cx="5156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Configure new job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선택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A969A58-AD77-407F-BC61-B76FCF6B0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4" y="1159672"/>
            <a:ext cx="5331808" cy="375588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D733DB3-D952-40CF-BC37-62D509FC2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51" y="1151272"/>
            <a:ext cx="5331808" cy="375588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071196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Linux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Server(Agent)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Backup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48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A06C6-7066-44B4-8017-ADECDB4CFA26}"/>
              </a:ext>
            </a:extLst>
          </p:cNvPr>
          <p:cNvSpPr txBox="1"/>
          <p:nvPr/>
        </p:nvSpPr>
        <p:spPr>
          <a:xfrm>
            <a:off x="6235752" y="5070129"/>
            <a:ext cx="31454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백업하려는 디렉토리 선택 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Next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665194" y="5075139"/>
            <a:ext cx="5156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File level backup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선택 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Next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B7CECDC-9818-4183-81B0-34BD85649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4" y="1151271"/>
            <a:ext cx="5331808" cy="376428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9087C62-CD26-4E8F-AC62-C6E21D27A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50" y="1151271"/>
            <a:ext cx="5331807" cy="375588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586120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Linux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Server(Agent)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Backup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49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A06C6-7066-44B4-8017-ADECDB4CFA26}"/>
              </a:ext>
            </a:extLst>
          </p:cNvPr>
          <p:cNvSpPr txBox="1"/>
          <p:nvPr/>
        </p:nvSpPr>
        <p:spPr>
          <a:xfrm>
            <a:off x="6235752" y="5070129"/>
            <a:ext cx="42003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SP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Cloud Gateway DNS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혹은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IP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입력 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Next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665194" y="5075139"/>
            <a:ext cx="5156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Veeam Cloud Connect repository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선택 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Next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076669B-610B-4F49-9156-4EC30C99D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4" y="1151271"/>
            <a:ext cx="5331808" cy="376428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EDAD861-AD24-44EF-8C1D-59D39E3AB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50" y="1151269"/>
            <a:ext cx="5331806" cy="376428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31678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Cloud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Connect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License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입력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16" name="Title 17">
            <a:extLst>
              <a:ext uri="{FF2B5EF4-FFF2-40B4-BE49-F238E27FC236}">
                <a16:creationId xmlns:a16="http://schemas.microsoft.com/office/drawing/2014/main" id="{4193598F-1D09-4329-A8C8-2012235FA19B}"/>
              </a:ext>
            </a:extLst>
          </p:cNvPr>
          <p:cNvSpPr txBox="1">
            <a:spLocks/>
          </p:cNvSpPr>
          <p:nvPr/>
        </p:nvSpPr>
        <p:spPr>
          <a:xfrm>
            <a:off x="1733425" y="5902281"/>
            <a:ext cx="3564394" cy="7906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l" defTabSz="609570">
              <a:spcBef>
                <a:spcPts val="1200"/>
              </a:spcBef>
              <a:buClr>
                <a:srgbClr val="54B948"/>
              </a:buClr>
              <a:buSzPct val="150000"/>
            </a:pP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- Install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 </a:t>
            </a: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License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 버튼 클릭</a:t>
            </a:r>
          </a:p>
          <a:p>
            <a:pPr algn="l" defTabSz="609570">
              <a:spcBef>
                <a:spcPts val="1200"/>
              </a:spcBef>
              <a:buClr>
                <a:srgbClr val="54B948"/>
              </a:buClr>
              <a:buSzPct val="150000"/>
            </a:pP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- License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 파일 선택해서 열기</a:t>
            </a: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(Open)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4FFCB02-53B1-4C55-947C-1681E57FA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425" y="1195783"/>
            <a:ext cx="3762458" cy="467091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A7FEDE0-43A3-4E25-99F0-5FDDDB65D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383" y="1791421"/>
            <a:ext cx="4612543" cy="34796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944780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Linux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Server(Agent)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Backup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50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A06C6-7066-44B4-8017-ADECDB4CFA26}"/>
              </a:ext>
            </a:extLst>
          </p:cNvPr>
          <p:cNvSpPr txBox="1"/>
          <p:nvPr/>
        </p:nvSpPr>
        <p:spPr>
          <a:xfrm>
            <a:off x="6235752" y="5070129"/>
            <a:ext cx="4244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할당된 용량 확인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restore point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수 설정 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Next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665194" y="5075139"/>
            <a:ext cx="5156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Tenant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계정 입력 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Next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DB69A77-20F5-43B0-B038-ECA63D012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5" y="1151269"/>
            <a:ext cx="5331806" cy="376428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F29073C-716D-4D3D-BAB0-DBACC24E7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50" y="1151269"/>
            <a:ext cx="5331806" cy="3764281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101586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Linux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Server(Agent)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Backup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51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A06C6-7066-44B4-8017-ADECDB4CFA26}"/>
              </a:ext>
            </a:extLst>
          </p:cNvPr>
          <p:cNvSpPr txBox="1"/>
          <p:nvPr/>
        </p:nvSpPr>
        <p:spPr>
          <a:xfrm>
            <a:off x="6235752" y="5070129"/>
            <a:ext cx="2427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백업 스케줄 설정 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Next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665194" y="5075139"/>
            <a:ext cx="5156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Next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67EE0F-4B4B-44E3-B822-E88F5CB16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4" y="1151269"/>
            <a:ext cx="5331806" cy="376428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E104782-949E-4A64-9856-36D62C0A7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50" y="1151269"/>
            <a:ext cx="5331806" cy="376428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754797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Linux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Server(Agent)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Backup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52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A06C6-7066-44B4-8017-ADECDB4CFA26}"/>
              </a:ext>
            </a:extLst>
          </p:cNvPr>
          <p:cNvSpPr txBox="1"/>
          <p:nvPr/>
        </p:nvSpPr>
        <p:spPr>
          <a:xfrm>
            <a:off x="6235752" y="5070129"/>
            <a:ext cx="1518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OK (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백업 시작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665194" y="5075139"/>
            <a:ext cx="5156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Finish</a:t>
            </a: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(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백업을 바로 시작하려면 체크박스에 체크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1FBA8C2-1A54-44D6-91C3-6C86EBCEC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24" y="1151270"/>
            <a:ext cx="5331806" cy="376428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B07AC2E-5A21-43CE-A47D-46559B81D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49" y="1151269"/>
            <a:ext cx="5331805" cy="376428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959053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Linux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Server(Agent)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Backup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53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A06C6-7066-44B4-8017-ADECDB4CFA26}"/>
              </a:ext>
            </a:extLst>
          </p:cNvPr>
          <p:cNvSpPr txBox="1"/>
          <p:nvPr/>
        </p:nvSpPr>
        <p:spPr>
          <a:xfrm>
            <a:off x="6235752" y="5070129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백업 완료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665194" y="5075139"/>
            <a:ext cx="5156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상세 과정 확인 가능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9E3953A-5DED-4A40-B2D5-F3307B1D7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24" y="1145829"/>
            <a:ext cx="5331805" cy="376428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6994EF3-EBC9-48C0-A545-F505A0379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49" y="1145828"/>
            <a:ext cx="5331804" cy="376427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796624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5D2264-7D4F-488E-996B-23FABCD1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Linux</a:t>
            </a:r>
            <a:r>
              <a:rPr lang="ko-KR" altLang="en-US" b="1" dirty="0"/>
              <a:t> </a:t>
            </a:r>
            <a:r>
              <a:rPr lang="en-US" altLang="ko-KR" b="1" dirty="0"/>
              <a:t>Server(Agent) Recovery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09910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Linux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Server(Agent)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Recovery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55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A06C6-7066-44B4-8017-ADECDB4CFA26}"/>
              </a:ext>
            </a:extLst>
          </p:cNvPr>
          <p:cNvSpPr txBox="1"/>
          <p:nvPr/>
        </p:nvSpPr>
        <p:spPr>
          <a:xfrm>
            <a:off x="6235752" y="5070129"/>
            <a:ext cx="37723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Backup job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및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Restore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point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선택 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Next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665194" y="5075139"/>
            <a:ext cx="5156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# 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veeam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명령어로 접속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 (Recover Files)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선택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5DE8946-D961-49FE-BBBD-535E7D5FD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49" y="1131945"/>
            <a:ext cx="5291717" cy="37781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AF6004-1856-4549-8631-02E15DB73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34" y="1150027"/>
            <a:ext cx="5328695" cy="375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5046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Linux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Server(Agent)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Recovery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56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A06C6-7066-44B4-8017-ADECDB4CFA26}"/>
              </a:ext>
            </a:extLst>
          </p:cNvPr>
          <p:cNvSpPr txBox="1"/>
          <p:nvPr/>
        </p:nvSpPr>
        <p:spPr>
          <a:xfrm>
            <a:off x="6235752" y="5070129"/>
            <a:ext cx="1460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디렉토리 삭제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665194" y="5075139"/>
            <a:ext cx="5156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OK (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백업 본 마운트 완료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5DE8946-D961-49FE-BBBD-535E7D5FD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49" y="1131945"/>
            <a:ext cx="5291717" cy="37781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FEA988E-3D4F-44A7-9075-8F4BA3F7E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34" y="1145829"/>
            <a:ext cx="5328695" cy="377816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1B7BEAA-354E-43EA-9969-BCB70A76C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746" y="1122502"/>
            <a:ext cx="5291717" cy="380149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606917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Linux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Server(Agent)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Recovery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57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A06C6-7066-44B4-8017-ADECDB4CFA26}"/>
              </a:ext>
            </a:extLst>
          </p:cNvPr>
          <p:cNvSpPr txBox="1"/>
          <p:nvPr/>
        </p:nvSpPr>
        <p:spPr>
          <a:xfrm>
            <a:off x="6235752" y="5070129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복원할 디렉토리 복사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붙이기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665194" y="5075139"/>
            <a:ext cx="5156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백업 마운트 위치로 이동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B966FBD-F0A1-41CF-97D3-CE1F02BA6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32" y="1131944"/>
            <a:ext cx="5328695" cy="377816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3BA355E-F613-4798-8D1A-91447A159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46" y="1131941"/>
            <a:ext cx="5291717" cy="377816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218163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Linux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Server(Agent)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Recovery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58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665194" y="5075139"/>
            <a:ext cx="5156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복원 확인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BA4DDF7-B50E-4C81-827C-8B94E67C8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32" y="1131941"/>
            <a:ext cx="5328695" cy="377816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5373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Cloud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Connect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License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입력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10" name="Title 17">
            <a:extLst>
              <a:ext uri="{FF2B5EF4-FFF2-40B4-BE49-F238E27FC236}">
                <a16:creationId xmlns:a16="http://schemas.microsoft.com/office/drawing/2014/main" id="{C7D19AAC-5211-40D5-8F1A-DD7034105826}"/>
              </a:ext>
            </a:extLst>
          </p:cNvPr>
          <p:cNvSpPr txBox="1">
            <a:spLocks/>
          </p:cNvSpPr>
          <p:nvPr/>
        </p:nvSpPr>
        <p:spPr>
          <a:xfrm>
            <a:off x="6658616" y="1195783"/>
            <a:ext cx="4081716" cy="3651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l" defTabSz="609570">
              <a:spcBef>
                <a:spcPts val="1200"/>
              </a:spcBef>
              <a:buClr>
                <a:srgbClr val="54B948"/>
              </a:buClr>
              <a:buSzPct val="150000"/>
            </a:pP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- Cloud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 </a:t>
            </a: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Connect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 </a:t>
            </a: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Provider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 </a:t>
            </a: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Yes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 부분 확인 후</a:t>
            </a: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, Close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587404A-2C62-408F-A6ED-4B11C5006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126" y="1195783"/>
            <a:ext cx="3946951" cy="489995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92672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Certificates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31" name="Title 17">
            <a:extLst>
              <a:ext uri="{FF2B5EF4-FFF2-40B4-BE49-F238E27FC236}">
                <a16:creationId xmlns:a16="http://schemas.microsoft.com/office/drawing/2014/main" id="{D226BD01-7D36-4397-820A-9B2F5D62B0C9}"/>
              </a:ext>
            </a:extLst>
          </p:cNvPr>
          <p:cNvSpPr txBox="1">
            <a:spLocks/>
          </p:cNvSpPr>
          <p:nvPr/>
        </p:nvSpPr>
        <p:spPr>
          <a:xfrm>
            <a:off x="6658616" y="1195783"/>
            <a:ext cx="4750412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l" defTabSz="609570">
              <a:spcBef>
                <a:spcPts val="1200"/>
              </a:spcBef>
              <a:buClr>
                <a:srgbClr val="54B948"/>
              </a:buClr>
              <a:buSzPct val="150000"/>
            </a:pP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- 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왼쪽 하단의 </a:t>
            </a: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CLOUD CONNECT 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메뉴 </a:t>
            </a: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&gt; Cloud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 </a:t>
            </a: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Connect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 클릭</a:t>
            </a:r>
            <a:endParaRPr lang="en-US" altLang="ko-KR" sz="1400" spc="-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endParaRPr>
          </a:p>
          <a:p>
            <a:pPr algn="l" defTabSz="609570">
              <a:spcBef>
                <a:spcPts val="1200"/>
              </a:spcBef>
              <a:buClr>
                <a:srgbClr val="54B948"/>
              </a:buClr>
              <a:buSzPct val="150000"/>
            </a:pP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- MANAGE CERTIFICATES 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클릭</a:t>
            </a:r>
            <a:endParaRPr lang="en-US" altLang="ko-KR" sz="1400" spc="-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BDADCF9-642D-4D88-934F-583480851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722" y="1197571"/>
            <a:ext cx="4923927" cy="510004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65805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Certificates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31" name="Title 17">
            <a:extLst>
              <a:ext uri="{FF2B5EF4-FFF2-40B4-BE49-F238E27FC236}">
                <a16:creationId xmlns:a16="http://schemas.microsoft.com/office/drawing/2014/main" id="{D226BD01-7D36-4397-820A-9B2F5D62B0C9}"/>
              </a:ext>
            </a:extLst>
          </p:cNvPr>
          <p:cNvSpPr txBox="1">
            <a:spLocks/>
          </p:cNvSpPr>
          <p:nvPr/>
        </p:nvSpPr>
        <p:spPr>
          <a:xfrm>
            <a:off x="665194" y="5074336"/>
            <a:ext cx="4606601" cy="36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l" defTabSz="609570">
              <a:spcBef>
                <a:spcPts val="1200"/>
              </a:spcBef>
              <a:buClr>
                <a:srgbClr val="54B948"/>
              </a:buClr>
              <a:buSzPct val="150000"/>
            </a:pP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- Generate new certificate 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선택 후</a:t>
            </a: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, Next 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클릭</a:t>
            </a:r>
            <a:endParaRPr lang="en-US" altLang="ko-KR" sz="1400" spc="-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130CF-5523-4E9F-B52C-561A79EB74AE}"/>
              </a:ext>
            </a:extLst>
          </p:cNvPr>
          <p:cNvSpPr txBox="1"/>
          <p:nvPr/>
        </p:nvSpPr>
        <p:spPr>
          <a:xfrm>
            <a:off x="6235752" y="5070129"/>
            <a:ext cx="2247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이름 입력 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Next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C7B29DD-32C4-4AF0-9A8F-809302DA5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5" y="1159673"/>
            <a:ext cx="5355547" cy="37867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C521017-E16A-44B4-877B-5871F62A4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52" y="1159672"/>
            <a:ext cx="5335569" cy="377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07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Certificates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31" name="Title 17">
            <a:extLst>
              <a:ext uri="{FF2B5EF4-FFF2-40B4-BE49-F238E27FC236}">
                <a16:creationId xmlns:a16="http://schemas.microsoft.com/office/drawing/2014/main" id="{D226BD01-7D36-4397-820A-9B2F5D62B0C9}"/>
              </a:ext>
            </a:extLst>
          </p:cNvPr>
          <p:cNvSpPr txBox="1">
            <a:spLocks/>
          </p:cNvSpPr>
          <p:nvPr/>
        </p:nvSpPr>
        <p:spPr>
          <a:xfrm>
            <a:off x="665194" y="5074336"/>
            <a:ext cx="4606601" cy="36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l" defTabSz="609570">
              <a:spcBef>
                <a:spcPts val="1200"/>
              </a:spcBef>
              <a:buClr>
                <a:srgbClr val="54B948"/>
              </a:buClr>
              <a:buSzPct val="150000"/>
            </a:pP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- Finish 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클릭</a:t>
            </a:r>
            <a:endParaRPr lang="en-US" altLang="ko-KR" sz="1400" spc="-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3340B14-C9F5-40D6-B957-66FE70A28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4" y="1163638"/>
            <a:ext cx="5355547" cy="378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218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23E3DD43EB82034E87774D37717614E6" ma:contentTypeVersion="7" ma:contentTypeDescription="새 문서를 만듭니다." ma:contentTypeScope="" ma:versionID="60468297c3ff8fcc8112337a7268573c">
  <xsd:schema xmlns:xsd="http://www.w3.org/2001/XMLSchema" xmlns:xs="http://www.w3.org/2001/XMLSchema" xmlns:p="http://schemas.microsoft.com/office/2006/metadata/properties" xmlns:ns2="3f7afc9a-132a-4d8c-9a8b-93a7fe9976a1" xmlns:ns3="04d1f160-84a0-4f9c-9974-7c9aba189786" targetNamespace="http://schemas.microsoft.com/office/2006/metadata/properties" ma:root="true" ma:fieldsID="d1716bbc9ac0880d9ba5f7e73515a355" ns2:_="" ns3:_="">
    <xsd:import namespace="3f7afc9a-132a-4d8c-9a8b-93a7fe9976a1"/>
    <xsd:import namespace="04d1f160-84a0-4f9c-9974-7c9aba18978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7afc9a-132a-4d8c-9a8b-93a7fe9976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d1f160-84a0-4f9c-9974-7c9aba189786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12138BB-190A-4801-B626-7626231EA6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B49CB55-65B0-45C8-89FC-C467DBC42D7C}">
  <ds:schemaRefs>
    <ds:schemaRef ds:uri="http://schemas.microsoft.com/office/2006/metadata/properties"/>
    <ds:schemaRef ds:uri="http://purl.org/dc/elements/1.1/"/>
    <ds:schemaRef ds:uri="04d1f160-84a0-4f9c-9974-7c9aba189786"/>
    <ds:schemaRef ds:uri="http://schemas.openxmlformats.org/package/2006/metadata/core-properties"/>
    <ds:schemaRef ds:uri="http://purl.org/dc/terms/"/>
    <ds:schemaRef ds:uri="3f7afc9a-132a-4d8c-9a8b-93a7fe9976a1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48B5402-CE43-4F4E-B52C-D8D65393DD3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7afc9a-132a-4d8c-9a8b-93a7fe9976a1"/>
    <ds:schemaRef ds:uri="04d1f160-84a0-4f9c-9974-7c9aba18978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7342</TotalTime>
  <Words>1123</Words>
  <Application>Microsoft Office PowerPoint</Application>
  <PresentationFormat>와이드스크린</PresentationFormat>
  <Paragraphs>246</Paragraphs>
  <Slides>58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58</vt:i4>
      </vt:variant>
    </vt:vector>
  </HeadingPairs>
  <TitlesOfParts>
    <vt:vector size="67" baseType="lpstr">
      <vt:lpstr>Maven Pro Regular</vt:lpstr>
      <vt:lpstr>맑은 고딕</vt:lpstr>
      <vt:lpstr>Arial</vt:lpstr>
      <vt:lpstr>Segoe UI Light</vt:lpstr>
      <vt:lpstr>Tahoma</vt:lpstr>
      <vt:lpstr>Office 테마</vt:lpstr>
      <vt:lpstr>1_Office 테마</vt:lpstr>
      <vt:lpstr>디자인 사용자 지정</vt:lpstr>
      <vt:lpstr>1_디자인 사용자 지정</vt:lpstr>
      <vt:lpstr>Veeam Cloud Connect 매뉴얼</vt:lpstr>
      <vt:lpstr>Veeam Test 환경</vt:lpstr>
      <vt:lpstr>Veeam Cloud Connect 구성</vt:lpstr>
      <vt:lpstr>Cloud Connect License 입력</vt:lpstr>
      <vt:lpstr>Cloud Connect License 입력</vt:lpstr>
      <vt:lpstr>Cloud Connect License 입력</vt:lpstr>
      <vt:lpstr>Certificates 설치</vt:lpstr>
      <vt:lpstr>Certificates 설치</vt:lpstr>
      <vt:lpstr>Certificates 설치</vt:lpstr>
      <vt:lpstr>Cloud Gateway 구성</vt:lpstr>
      <vt:lpstr>Cloud Gateway 구성</vt:lpstr>
      <vt:lpstr>Cloud Gateway 구성</vt:lpstr>
      <vt:lpstr>Cloud Gateway 구성</vt:lpstr>
      <vt:lpstr>Cloud Repository 구성</vt:lpstr>
      <vt:lpstr>Cloud Repository 구성</vt:lpstr>
      <vt:lpstr>Cloud Repository 구성</vt:lpstr>
      <vt:lpstr>Cloud Repository 구성</vt:lpstr>
      <vt:lpstr>Cloud Repository 구성</vt:lpstr>
      <vt:lpstr>Cloud Repository 구성</vt:lpstr>
      <vt:lpstr>Tenant 구성</vt:lpstr>
      <vt:lpstr>Tenant 구성</vt:lpstr>
      <vt:lpstr>Tenant 구성</vt:lpstr>
      <vt:lpstr>Tenant 구성</vt:lpstr>
      <vt:lpstr>Tenant 구성</vt:lpstr>
      <vt:lpstr>Tenant VBR에서 Service Provider 추가(옵션)</vt:lpstr>
      <vt:lpstr>Tenant VBR에서 Service Provider 추가(옵션)</vt:lpstr>
      <vt:lpstr>Tenant VBR에서 Service Provider 추가(옵션)</vt:lpstr>
      <vt:lpstr>Tenant VBR에서 Service Provider 추가(옵션)</vt:lpstr>
      <vt:lpstr>Tenant VBR에서 Service Provider 추가(옵션)</vt:lpstr>
      <vt:lpstr>Tenant VBR에서 Service Provider 추가(옵션)</vt:lpstr>
      <vt:lpstr>Windows Server(Agent) Backup</vt:lpstr>
      <vt:lpstr>Windows Server(Agent) Backup</vt:lpstr>
      <vt:lpstr>Windows Server(Agent) Backup</vt:lpstr>
      <vt:lpstr>Windows Server(Agent) Backup</vt:lpstr>
      <vt:lpstr>Windows Server(Agent) Backup</vt:lpstr>
      <vt:lpstr>Windows Server(Agent) Backup</vt:lpstr>
      <vt:lpstr>Windows Server(Agent) Backup</vt:lpstr>
      <vt:lpstr>Windows Server(Agent) Backup</vt:lpstr>
      <vt:lpstr>Windows Server(Agent) Backup</vt:lpstr>
      <vt:lpstr>Windows Server(Agent) Recovery</vt:lpstr>
      <vt:lpstr>Windows Server(Agent) Recovery</vt:lpstr>
      <vt:lpstr>Windows Server(Agent) Recovery</vt:lpstr>
      <vt:lpstr>Windows Server(Agent) Recovery</vt:lpstr>
      <vt:lpstr>Windows Server(Agent) Recovery</vt:lpstr>
      <vt:lpstr>Linux Server(Agent) Backup</vt:lpstr>
      <vt:lpstr>Linux Server(Agent) Backup</vt:lpstr>
      <vt:lpstr>Linux Server(Agent) Backup</vt:lpstr>
      <vt:lpstr>Linux Server(Agent) Backup</vt:lpstr>
      <vt:lpstr>Linux Server(Agent) Backup</vt:lpstr>
      <vt:lpstr>Linux Server(Agent) Backup</vt:lpstr>
      <vt:lpstr>Linux Server(Agent) Backup</vt:lpstr>
      <vt:lpstr>Linux Server(Agent) Backup</vt:lpstr>
      <vt:lpstr>Linux Server(Agent) Backup</vt:lpstr>
      <vt:lpstr>Linux Server(Agent) Recovery</vt:lpstr>
      <vt:lpstr>Linux Server(Agent) Recovery</vt:lpstr>
      <vt:lpstr>Linux Server(Agent) Recovery</vt:lpstr>
      <vt:lpstr>Linux Server(Agent) Recovery</vt:lpstr>
      <vt:lpstr>Linux Server(Agent) Recovery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Patton Jeong</dc:creator>
  <cp:lastModifiedBy>Hye Eun Kim</cp:lastModifiedBy>
  <cp:revision>194</cp:revision>
  <dcterms:created xsi:type="dcterms:W3CDTF">2018-01-18T03:55:02Z</dcterms:created>
  <dcterms:modified xsi:type="dcterms:W3CDTF">2019-01-08T01:20:51Z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0x01010023E3DD43EB82034E87774D37717614E6</vt:lpwstr>
  </property>
</Properties>
</file>